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sldIdLst>
    <p:sldId id="256" r:id="rId8"/>
    <p:sldId id="271" r:id="rId9"/>
    <p:sldId id="319" r:id="rId10"/>
    <p:sldId id="330" r:id="rId11"/>
    <p:sldId id="320" r:id="rId12"/>
    <p:sldId id="321" r:id="rId13"/>
    <p:sldId id="322" r:id="rId14"/>
    <p:sldId id="323" r:id="rId15"/>
    <p:sldId id="324" r:id="rId16"/>
    <p:sldId id="325" r:id="rId17"/>
    <p:sldId id="326" r:id="rId18"/>
    <p:sldId id="327" r:id="rId19"/>
    <p:sldId id="328" r:id="rId20"/>
    <p:sldId id="329" r:id="rId21"/>
    <p:sldId id="305" r:id="rId22"/>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19"/>
            <p14:sldId id="330"/>
            <p14:sldId id="320"/>
            <p14:sldId id="321"/>
            <p14:sldId id="322"/>
            <p14:sldId id="323"/>
            <p14:sldId id="324"/>
            <p14:sldId id="325"/>
            <p14:sldId id="326"/>
            <p14:sldId id="327"/>
            <p14:sldId id="328"/>
            <p14:sldId id="329"/>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6306" autoAdjust="0"/>
  </p:normalViewPr>
  <p:slideViewPr>
    <p:cSldViewPr>
      <p:cViewPr varScale="1">
        <p:scale>
          <a:sx n="102" d="100"/>
          <a:sy n="102" d="100"/>
        </p:scale>
        <p:origin x="1092" y="-14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3/15/2016</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08177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many cases, your code will be running in a framework that takes care of threading for you.</a:t>
            </a:r>
          </a:p>
          <a:p>
            <a:endParaRPr lang="en-US" baseline="0" dirty="0"/>
          </a:p>
          <a:p>
            <a:r>
              <a:rPr lang="en-US" baseline="0" dirty="0"/>
              <a:t>Web servers and Swing GUIs, both we’ll look at later, provide threading mechanisms for you.</a:t>
            </a:r>
          </a:p>
          <a:p>
            <a:endParaRPr lang="en-US" baseline="0" dirty="0"/>
          </a:p>
          <a:p>
            <a:r>
              <a:rPr lang="en-US" baseline="0" dirty="0"/>
              <a:t>Uncontrolled web thread creation … </a:t>
            </a:r>
            <a:r>
              <a:rPr lang="en-US" baseline="0" dirty="0" err="1"/>
              <a:t>DoS</a:t>
            </a:r>
            <a:r>
              <a:rPr lang="en-US" baseline="0" dirty="0"/>
              <a:t>.</a:t>
            </a:r>
          </a:p>
          <a:p>
            <a:endParaRPr lang="en-US" baseline="0" dirty="0"/>
          </a:p>
          <a:p>
            <a:r>
              <a:rPr lang="en-US" baseline="0" dirty="0"/>
              <a:t>You could write your own thread pool using what you know (wait, notify, </a:t>
            </a:r>
            <a:r>
              <a:rPr lang="en-US" baseline="0" dirty="0" err="1"/>
              <a:t>etc</a:t>
            </a:r>
            <a:r>
              <a:rPr lang="en-US" baseline="0" dirty="0"/>
              <a:t>) but the library contains good tools already.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127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start with a simple worker object. </a:t>
            </a:r>
          </a:p>
          <a:p>
            <a:endParaRPr lang="en-US" baseline="0" dirty="0"/>
          </a:p>
          <a:p>
            <a:r>
              <a:rPr lang="en-US" baseline="0" dirty="0"/>
              <a:t>@1 The constructor allows us to create many with different names</a:t>
            </a:r>
          </a:p>
          <a:p>
            <a:endParaRPr lang="en-US" baseline="0" dirty="0"/>
          </a:p>
          <a:p>
            <a:r>
              <a:rPr lang="en-US" baseline="0" dirty="0"/>
              <a:t>@2 Here is the run method</a:t>
            </a:r>
          </a:p>
          <a:p>
            <a:endParaRPr lang="en-US" baseline="0" dirty="0"/>
          </a:p>
          <a:p>
            <a:r>
              <a:rPr lang="en-US" baseline="0" dirty="0"/>
              <a:t>@3 It prints a message to the screen @4 Then sleeps one second.</a:t>
            </a:r>
          </a:p>
          <a:p>
            <a:endParaRPr lang="en-US" baseline="0" dirty="0"/>
          </a:p>
          <a:p>
            <a:r>
              <a:rPr lang="en-US" baseline="0" dirty="0"/>
              <a:t>@5 We’ll put that in a loop … five times then the run method returns (thread dies)</a:t>
            </a:r>
          </a:p>
          <a:p>
            <a:endParaRPr lang="en-US" baseline="0" dirty="0"/>
          </a:p>
          <a:p>
            <a:r>
              <a:rPr lang="en-US" baseline="0" dirty="0"/>
              <a:t>@6 Over in our main we’ll create 10 of these worker objects.</a:t>
            </a:r>
          </a:p>
          <a:p>
            <a:endParaRPr lang="en-US" baseline="0" dirty="0"/>
          </a:p>
          <a:p>
            <a:r>
              <a:rPr lang="en-US" baseline="0" dirty="0"/>
              <a:t>Remember, these are just objects with run methods. We haven’t actually created any threads yet. We could create a Thread and then call “start” … starting 10 threads.</a:t>
            </a:r>
          </a:p>
          <a:p>
            <a:endParaRPr lang="en-US" baseline="0" dirty="0"/>
          </a:p>
          <a:p>
            <a:r>
              <a:rPr lang="en-US" baseline="0" dirty="0"/>
              <a:t>Instead let’s use a thread pool.</a:t>
            </a:r>
          </a:p>
          <a:p>
            <a:endParaRPr lang="en-US" baseline="0" dirty="0"/>
          </a:p>
          <a:p>
            <a:r>
              <a:rPr lang="en-US" baseline="0" dirty="0"/>
              <a:t>@7 The “</a:t>
            </a:r>
            <a:r>
              <a:rPr lang="en-US" baseline="0" dirty="0" err="1"/>
              <a:t>java.util.concurrent</a:t>
            </a:r>
            <a:r>
              <a:rPr lang="en-US" baseline="0" dirty="0"/>
              <a:t>” is where our locks came from. There are all kinds of goodies there. Including the “</a:t>
            </a:r>
            <a:r>
              <a:rPr lang="en-US" baseline="0" dirty="0" err="1"/>
              <a:t>ExecutorService</a:t>
            </a:r>
            <a:r>
              <a:rPr lang="en-US" baseline="0" dirty="0"/>
              <a:t>” … the thread pool. We create a thread pool object like this. @8</a:t>
            </a:r>
          </a:p>
          <a:p>
            <a:endParaRPr lang="en-US" baseline="0" dirty="0"/>
          </a:p>
          <a:p>
            <a:r>
              <a:rPr lang="en-US" baseline="0" dirty="0"/>
              <a:t>Instead of “</a:t>
            </a:r>
            <a:r>
              <a:rPr lang="en-US" baseline="0" dirty="0" err="1"/>
              <a:t>new”ing</a:t>
            </a:r>
            <a:r>
              <a:rPr lang="en-US" baseline="0" dirty="0"/>
              <a:t> one, the </a:t>
            </a:r>
            <a:r>
              <a:rPr lang="en-US" baseline="0" dirty="0" err="1"/>
              <a:t>ExecutorService</a:t>
            </a:r>
            <a:r>
              <a:rPr lang="en-US" baseline="0" dirty="0"/>
              <a:t> provides a number of static methods that create objects and return them for us. This is a common pattern.</a:t>
            </a:r>
          </a:p>
          <a:p>
            <a:endParaRPr lang="en-US" baseline="0" dirty="0"/>
          </a:p>
          <a:p>
            <a:r>
              <a:rPr lang="en-US" baseline="0" dirty="0"/>
              <a:t>Now we give our worker objects to the executor. @9</a:t>
            </a:r>
          </a:p>
          <a:p>
            <a:endParaRPr lang="en-US" baseline="0" dirty="0"/>
          </a:p>
          <a:p>
            <a:r>
              <a:rPr lang="en-US" baseline="0" dirty="0"/>
              <a:t>The executor creates threads and reuses them where it can.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798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The “five” here is the number of threads in the pool. The “fixed thread pool” creates five threads and gets them ready. Only five workers can run at once. </a:t>
            </a:r>
          </a:p>
          <a:p>
            <a:endParaRPr lang="en-US" baseline="0" dirty="0"/>
          </a:p>
          <a:p>
            <a:r>
              <a:rPr lang="en-US" baseline="0" dirty="0"/>
              <a:t>We queued 10 in this loop. These all go onto a growing queue of work, and the pool runs the work as threads become available.</a:t>
            </a:r>
          </a:p>
          <a:p>
            <a:endParaRPr lang="en-US" baseline="0" dirty="0"/>
          </a:p>
          <a:p>
            <a:r>
              <a:rPr lang="en-US" baseline="0" dirty="0"/>
              <a:t>@2 On the screen we see the prints of the first 5 workers as they run all the prints in their loops</a:t>
            </a:r>
          </a:p>
          <a:p>
            <a:endParaRPr lang="en-US" baseline="0" dirty="0"/>
          </a:p>
          <a:p>
            <a:r>
              <a:rPr lang="en-US" baseline="0" dirty="0"/>
              <a:t>@3 Then as those threads finish the remaining work is added to the queue</a:t>
            </a:r>
          </a:p>
          <a:p>
            <a:endParaRPr lang="en-US" baseline="0" dirty="0"/>
          </a:p>
          <a:p>
            <a:r>
              <a:rPr lang="en-US" baseline="0" dirty="0"/>
              <a:t>The thread pool hangs around even when it is empty. It is waiting for us to drop new work into its queue as we need to.</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615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type </a:t>
            </a:r>
            <a:r>
              <a:rPr lang="en-US" baseline="0" dirty="0" err="1"/>
              <a:t>ExecutorService</a:t>
            </a:r>
            <a:r>
              <a:rPr lang="en-US" baseline="0" dirty="0"/>
              <a:t> and dot eclipse will show you all the static methods of </a:t>
            </a:r>
            <a:r>
              <a:rPr lang="en-US" baseline="0" dirty="0" err="1"/>
              <a:t>ExecutorService</a:t>
            </a:r>
            <a:r>
              <a:rPr lang="en-US" baseline="0" dirty="0"/>
              <a:t>. The window farther right shows the documentation for each.</a:t>
            </a:r>
          </a:p>
          <a:p>
            <a:endParaRPr lang="en-US" baseline="0" dirty="0"/>
          </a:p>
          <a:p>
            <a:r>
              <a:rPr lang="en-US" baseline="0" dirty="0"/>
              <a:t>There are all kinds of cool thread pooling implementations with cool names like “Work Stealing Pool”.</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025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Reference </a:t>
            </a:r>
            <a:r>
              <a:rPr lang="en-US" baseline="0"/>
              <a:t>the discussion area</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additional tutorials and videos to accompany this</a:t>
            </a:r>
            <a:r>
              <a:rPr lang="en-US" baseline="0" dirty="0"/>
              <a:t> lesson.</a:t>
            </a:r>
          </a:p>
          <a:p>
            <a:endParaRPr lang="en-US" baseline="0" dirty="0"/>
          </a:p>
          <a:p>
            <a:r>
              <a:rPr lang="en-US" baseline="0" dirty="0"/>
              <a:t>&lt;PAUSE&gt;</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Here is a simple thread</a:t>
            </a:r>
            <a:r>
              <a:rPr lang="en-US" baseline="0" dirty="0"/>
              <a:t> run that does something and dies.</a:t>
            </a:r>
          </a:p>
          <a:p>
            <a:endParaRPr lang="en-US" baseline="0" dirty="0"/>
          </a:p>
          <a:p>
            <a:r>
              <a:rPr lang="en-US" baseline="0" dirty="0"/>
              <a:t>@2 @3 @4 @5 Using the worker</a:t>
            </a:r>
          </a:p>
          <a:p>
            <a:endParaRPr lang="en-US" baseline="0" dirty="0"/>
          </a:p>
          <a:p>
            <a:r>
              <a:rPr lang="en-US" baseline="0" dirty="0"/>
              <a:t>Which prints first? It is indeterminate. </a:t>
            </a:r>
          </a:p>
          <a:p>
            <a:endParaRPr lang="en-US" baseline="0" dirty="0"/>
          </a:p>
          <a:p>
            <a:r>
              <a:rPr lang="en-US" baseline="0" dirty="0"/>
              <a:t>@6 the “join” allows you to go to sleep until the target thread finishes. I don’t like the word “join”. We really aren’t bringing things back together. One dies … one continues.</a:t>
            </a:r>
          </a:p>
          <a:p>
            <a:endParaRPr lang="en-US" baseline="0" dirty="0"/>
          </a:p>
          <a:p>
            <a:r>
              <a:rPr lang="en-US" baseline="0" dirty="0"/>
              <a:t>And the syntax isn’t really object-oriented. We aren’t doing anything to the other thread. The command is to OUR (current) thread.</a:t>
            </a:r>
          </a:p>
          <a:p>
            <a:endParaRPr lang="en-US" baseline="0" dirty="0"/>
          </a:p>
          <a:p>
            <a:r>
              <a:rPr lang="en-US" baseline="0" dirty="0"/>
              <a:t>@7 Maybe a better name would be “wake me when you die”. Be better as a static method taking the other thread as a parameter.</a:t>
            </a:r>
          </a:p>
          <a:p>
            <a:endParaRPr lang="en-US" baseline="0" dirty="0"/>
          </a:p>
          <a:p>
            <a:r>
              <a:rPr lang="en-US" baseline="0" dirty="0"/>
              <a:t>@8 At any rate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496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Here is a simple thread</a:t>
            </a:r>
            <a:r>
              <a:rPr lang="en-US" baseline="0" dirty="0"/>
              <a:t> run that does something and dies.</a:t>
            </a:r>
          </a:p>
          <a:p>
            <a:endParaRPr lang="en-US" baseline="0" dirty="0"/>
          </a:p>
          <a:p>
            <a:r>
              <a:rPr lang="en-US" baseline="0" dirty="0"/>
              <a:t>@2 @3 @4 @5 Using the worker</a:t>
            </a:r>
          </a:p>
          <a:p>
            <a:endParaRPr lang="en-US" baseline="0" dirty="0"/>
          </a:p>
          <a:p>
            <a:r>
              <a:rPr lang="en-US" baseline="0" dirty="0"/>
              <a:t>Which prints first? It is indeterminate. </a:t>
            </a:r>
          </a:p>
          <a:p>
            <a:endParaRPr lang="en-US" baseline="0" dirty="0"/>
          </a:p>
          <a:p>
            <a:r>
              <a:rPr lang="en-US" baseline="0" dirty="0"/>
              <a:t>@6 the “join” allows you to go to sleep until the target thread finishes. I don’t like the word “join”. We really aren’t bringing things back together. One dies … one continues.</a:t>
            </a:r>
          </a:p>
          <a:p>
            <a:endParaRPr lang="en-US" baseline="0" dirty="0"/>
          </a:p>
          <a:p>
            <a:r>
              <a:rPr lang="en-US" baseline="0" dirty="0"/>
              <a:t>And the syntax isn’t really object-oriented. We aren’t doing anything to the other thread. The command is to OUR (current) thread.</a:t>
            </a:r>
          </a:p>
          <a:p>
            <a:endParaRPr lang="en-US" baseline="0" dirty="0"/>
          </a:p>
          <a:p>
            <a:r>
              <a:rPr lang="en-US" baseline="0" dirty="0"/>
              <a:t>@7 Maybe a better name would be “wake me when you die”. Be better as a static method taking the other thread as a parameter.</a:t>
            </a:r>
          </a:p>
          <a:p>
            <a:endParaRPr lang="en-US" baseline="0" dirty="0"/>
          </a:p>
          <a:p>
            <a:r>
              <a:rPr lang="en-US" baseline="0" dirty="0"/>
              <a:t>@8 At any rate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822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put your thread to sleep and let another thread wake it up. Maybe you are ready to do some processing but are waiting on another thread to finish up its part.</a:t>
            </a:r>
          </a:p>
          <a:p>
            <a:endParaRPr lang="en-US" baseline="0" dirty="0"/>
          </a:p>
          <a:p>
            <a:r>
              <a:rPr lang="en-US" baseline="0" dirty="0"/>
              <a:t>Here is our Worker object ready to have a new thread run through it.</a:t>
            </a:r>
          </a:p>
          <a:p>
            <a:endParaRPr lang="en-US" baseline="0" dirty="0"/>
          </a:p>
          <a:p>
            <a:r>
              <a:rPr lang="en-US" baseline="0" dirty="0"/>
              <a:t>@1 We start with a lock object.</a:t>
            </a:r>
          </a:p>
          <a:p>
            <a:endParaRPr lang="en-US" baseline="0" dirty="0"/>
          </a:p>
          <a:p>
            <a:r>
              <a:rPr lang="en-US" baseline="0" dirty="0"/>
              <a:t>@2 This time we’ll make a constructor. The compiler does this for us if we initialize it inline. Same code. But we need to do some more processing.</a:t>
            </a:r>
          </a:p>
          <a:p>
            <a:endParaRPr lang="en-US" baseline="0" dirty="0"/>
          </a:p>
          <a:p>
            <a:r>
              <a:rPr lang="en-US" baseline="0" dirty="0"/>
              <a:t>@3 A new kind of object … a “condition” object. This will manage our waiting and notifying.</a:t>
            </a:r>
          </a:p>
          <a:p>
            <a:endParaRPr lang="en-US" baseline="0" dirty="0"/>
          </a:p>
          <a:p>
            <a:r>
              <a:rPr lang="en-US" baseline="0" dirty="0"/>
              <a:t>@4 Import from the same place as the lock</a:t>
            </a:r>
          </a:p>
          <a:p>
            <a:endParaRPr lang="en-US" baseline="0" dirty="0"/>
          </a:p>
          <a:p>
            <a:r>
              <a:rPr lang="en-US" baseline="0" dirty="0"/>
              <a:t>@5 In fact, it is tied to the lock. It has to be created by the lock object itself. Like this in the constructor.</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754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“run” we do the waiting by calling “await” on the condition object. At this point our thread goes to sleep until someone wakes it up.</a:t>
            </a:r>
          </a:p>
          <a:p>
            <a:endParaRPr lang="en-US" baseline="0" dirty="0"/>
          </a:p>
          <a:p>
            <a:r>
              <a:rPr lang="en-US" baseline="0" dirty="0"/>
              <a:t>@1 Once we wake up let’s print a message</a:t>
            </a:r>
          </a:p>
          <a:p>
            <a:endParaRPr lang="en-US" baseline="0" dirty="0"/>
          </a:p>
          <a:p>
            <a:r>
              <a:rPr lang="en-US" baseline="0" dirty="0"/>
              <a:t>@2 We create the thread just like we usually do. Create the object then a thread manager then start the thread.</a:t>
            </a:r>
          </a:p>
          <a:p>
            <a:endParaRPr lang="en-US" baseline="0" dirty="0"/>
          </a:p>
          <a:p>
            <a:r>
              <a:rPr lang="en-US" baseline="0" dirty="0"/>
              <a:t>@3 Let’s go to sleep for 2 seconds</a:t>
            </a:r>
          </a:p>
          <a:p>
            <a:endParaRPr lang="en-US" baseline="0" dirty="0"/>
          </a:p>
          <a:p>
            <a:r>
              <a:rPr lang="en-US" baseline="0" dirty="0"/>
              <a:t>@4 And then wake up the thread. We call “signal” on the condition object … the same condition object that the other thread is waiting on.</a:t>
            </a:r>
          </a:p>
          <a:p>
            <a:endParaRPr lang="en-US" baseline="0" dirty="0"/>
          </a:p>
          <a:p>
            <a:r>
              <a:rPr lang="en-US" baseline="0" dirty="0"/>
              <a:t>Remember the worker object we create creates the lock and condition object. We have to chase our pointer to the worker object we created (through w) and then follow the object’s “</a:t>
            </a:r>
            <a:r>
              <a:rPr lang="en-US" baseline="0" dirty="0" err="1"/>
              <a:t>cond</a:t>
            </a:r>
            <a:r>
              <a:rPr lang="en-US" baseline="0" dirty="0"/>
              <a:t>” pointer to its object. Think about that for a moment.</a:t>
            </a:r>
          </a:p>
          <a:p>
            <a:endParaRPr lang="en-US" baseline="0" dirty="0"/>
          </a:p>
          <a:p>
            <a:r>
              <a:rPr lang="en-US" baseline="0" dirty="0"/>
              <a:t>We create the thread, it awaits, and then from another thread we signal it to wake up. Conceptually simple.</a:t>
            </a:r>
          </a:p>
          <a:p>
            <a:endParaRPr lang="en-US" baseline="0" dirty="0"/>
          </a:p>
          <a:p>
            <a:r>
              <a:rPr lang="en-US" baseline="0" dirty="0"/>
              <a:t>There are a few details.</a:t>
            </a:r>
          </a:p>
          <a:p>
            <a:endParaRPr lang="en-US" baseline="0" dirty="0"/>
          </a:p>
          <a:p>
            <a:r>
              <a:rPr lang="en-US" baseline="0" dirty="0"/>
              <a:t>First, before you (the current thread) can put yourself to sleep waiting you have to have the lock that the condition was created from. </a:t>
            </a:r>
          </a:p>
          <a:p>
            <a:endParaRPr lang="en-US" baseline="0" dirty="0"/>
          </a:p>
          <a:p>
            <a:r>
              <a:rPr lang="en-US" baseline="0" dirty="0"/>
              <a:t>@5 So before you await, call lock. And when you are ready, be sure to unlock @6</a:t>
            </a:r>
          </a:p>
          <a:p>
            <a:endParaRPr lang="en-US" baseline="0" dirty="0"/>
          </a:p>
          <a:p>
            <a:r>
              <a:rPr lang="en-US" baseline="0" dirty="0"/>
              <a:t>The “await” is magical. It gives up the lock temporarily and then gets it back when it is woken up. You don’t hold the lock while you are asleep, but you must have it to go to sleep and you’ll get it back as you are waking up!</a:t>
            </a:r>
          </a:p>
          <a:p>
            <a:endParaRPr lang="en-US" baseline="0" dirty="0"/>
          </a:p>
          <a:p>
            <a:r>
              <a:rPr lang="en-US" baseline="0" dirty="0"/>
              <a:t>And you have to have the lock before signaling someone to wakeup. @7 @8</a:t>
            </a:r>
          </a:p>
          <a:p>
            <a:endParaRPr lang="en-US" baseline="0" dirty="0"/>
          </a:p>
          <a:p>
            <a:r>
              <a:rPr lang="en-US" baseline="0" dirty="0"/>
              <a:t>Finally, remember that threads can be interrupted out of any waiting … be it I/O, sleep, or awaiting. You do that by calling “Interrupt” on the thread manager. So you must be prepared to get an interrupted exception like this. @9</a:t>
            </a:r>
          </a:p>
          <a:p>
            <a:endParaRPr lang="en-US" baseline="0" dirty="0"/>
          </a:p>
          <a:p>
            <a:r>
              <a:rPr lang="en-US" baseline="0" dirty="0"/>
              <a:t>Conceptually simple, but lots of details.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044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We’ve been having all threads use one object-with-run. Let’s complicate it up a bit. Now we’ll create multiple objects-with-run and let each thread have it’s own.</a:t>
            </a:r>
          </a:p>
          <a:p>
            <a:endParaRPr lang="en-US" baseline="0" dirty="0"/>
          </a:p>
          <a:p>
            <a:r>
              <a:rPr lang="en-US" baseline="0" dirty="0"/>
              <a:t>We’ll pass in the lock and the condition in the constructor.</a:t>
            </a:r>
          </a:p>
          <a:p>
            <a:endParaRPr lang="en-US" baseline="0" dirty="0"/>
          </a:p>
          <a:p>
            <a:r>
              <a:rPr lang="en-US" baseline="0" dirty="0"/>
              <a:t>@1 In our “main” we’ll create the lock and the condition. Just one of each. Every thread will share it.</a:t>
            </a:r>
          </a:p>
          <a:p>
            <a:endParaRPr lang="en-US" baseline="0" dirty="0"/>
          </a:p>
          <a:p>
            <a:r>
              <a:rPr lang="en-US" baseline="0" dirty="0"/>
              <a:t>@2 Now we spin up 10 threads and start them all. Each one has a unique object … unique name. They all share the lock and condition.</a:t>
            </a:r>
          </a:p>
          <a:p>
            <a:endParaRPr lang="en-US" baseline="0" dirty="0"/>
          </a:p>
          <a:p>
            <a:r>
              <a:rPr lang="en-US" baseline="0" dirty="0"/>
              <a:t>@3 Our main thread sleeps for 2 seconds. What are the other threads doing? They are all waiting to be signaled … but they are all waiting on the same condition object.</a:t>
            </a:r>
          </a:p>
          <a:p>
            <a:endParaRPr lang="en-US" baseline="0" dirty="0"/>
          </a:p>
          <a:p>
            <a:r>
              <a:rPr lang="en-US" baseline="0" dirty="0"/>
              <a:t>@4 If we generate a signal, which wakes up? It will be only one. “signal” only wakes up ONE thread. It could be any. It will likely be “Thread0” since it has been waiting the longest. </a:t>
            </a:r>
          </a:p>
          <a:p>
            <a:endParaRPr lang="en-US" baseline="0" dirty="0"/>
          </a:p>
          <a:p>
            <a:r>
              <a:rPr lang="en-US" baseline="0" dirty="0"/>
              <a:t>Call signal again we’ll wake up another thread. For me, Thread5 happened to wake up.</a:t>
            </a:r>
          </a:p>
          <a:p>
            <a:endParaRPr lang="en-US" baseline="0" dirty="0"/>
          </a:p>
          <a:p>
            <a:r>
              <a:rPr lang="en-US" baseline="0" dirty="0"/>
              <a:t>@5 Instead of “signal” you can use “</a:t>
            </a:r>
            <a:r>
              <a:rPr lang="en-US" baseline="0" dirty="0" err="1"/>
              <a:t>signalAll</a:t>
            </a:r>
            <a:r>
              <a:rPr lang="en-US" baseline="0" dirty="0"/>
              <a:t>” which wakes up every thread awaiting on the condition.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328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addition to “await” and “signal”, lock objects and condition objects have methods named “wait” and “notify”. In fact EVERY object you ever use has “wait” and “notify”. These are part of the Object </a:t>
            </a:r>
            <a:r>
              <a:rPr lang="en-US" baseline="0" dirty="0" err="1"/>
              <a:t>baseclass</a:t>
            </a:r>
            <a:r>
              <a:rPr lang="en-US" baseline="0" dirty="0"/>
              <a:t>, which is the root of all objects (like </a:t>
            </a:r>
            <a:r>
              <a:rPr lang="en-US" baseline="0" dirty="0" err="1"/>
              <a:t>toString</a:t>
            </a:r>
            <a:r>
              <a:rPr lang="en-US" baseline="0" dirty="0"/>
              <a:t>).</a:t>
            </a:r>
          </a:p>
          <a:p>
            <a:endParaRPr lang="en-US" baseline="0" dirty="0"/>
          </a:p>
          <a:p>
            <a:r>
              <a:rPr lang="en-US" baseline="0" dirty="0"/>
              <a:t>What do “wait” and “notify” do? &lt;next&gt;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21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Remember the “old style” monitor that is part of every object … built into the JVM from the start. We used “synchronized” to lock it and the closing brace to unlock it.</a:t>
            </a:r>
          </a:p>
          <a:p>
            <a:endParaRPr lang="en-US" baseline="0" dirty="0"/>
          </a:p>
          <a:p>
            <a:r>
              <a:rPr lang="en-US" baseline="0" dirty="0"/>
              <a:t>The “condition” ability is also built into every object. It works like “await” and “signal”.</a:t>
            </a:r>
          </a:p>
          <a:p>
            <a:endParaRPr lang="en-US" baseline="0" dirty="0"/>
          </a:p>
          <a:p>
            <a:r>
              <a:rPr lang="en-US" baseline="0" dirty="0"/>
              <a:t>@1 Here our thread goes to sleep until woken, but it uses the worker object itself instead of needing a separate lock and condition. The object has a built in lock and condition.</a:t>
            </a:r>
          </a:p>
          <a:p>
            <a:endParaRPr lang="en-US" baseline="0" dirty="0"/>
          </a:p>
          <a:p>
            <a:r>
              <a:rPr lang="en-US" baseline="0" dirty="0"/>
              <a:t>@2 Main looks the same</a:t>
            </a:r>
          </a:p>
          <a:p>
            <a:endParaRPr lang="en-US" baseline="0" dirty="0"/>
          </a:p>
          <a:p>
            <a:r>
              <a:rPr lang="en-US" baseline="0" dirty="0"/>
              <a:t>@3 But now you call “notify” on the worker object itself.</a:t>
            </a:r>
          </a:p>
          <a:p>
            <a:endParaRPr lang="en-US" baseline="0" dirty="0"/>
          </a:p>
          <a:p>
            <a:r>
              <a:rPr lang="en-US" baseline="0" dirty="0"/>
              <a:t>You still have to own the lock to call wait … just like with await. That means you use “synchronized” to lock @4 and the scope close to unlock @5</a:t>
            </a:r>
          </a:p>
          <a:p>
            <a:endParaRPr lang="en-US" baseline="0" dirty="0"/>
          </a:p>
          <a:p>
            <a:r>
              <a:rPr lang="en-US" baseline="0" dirty="0"/>
              <a:t>Again, we have to have the lock to call “notify” @6</a:t>
            </a:r>
          </a:p>
          <a:p>
            <a:endParaRPr lang="en-US" baseline="0" dirty="0"/>
          </a:p>
          <a:p>
            <a:r>
              <a:rPr lang="en-US" baseline="0" dirty="0"/>
              <a:t>And finally, the “wait” can be interrupted. @7 We have to catch that exception if it happens.</a:t>
            </a:r>
          </a:p>
          <a:p>
            <a:endParaRPr lang="en-US" baseline="0" dirty="0"/>
          </a:p>
          <a:p>
            <a:r>
              <a:rPr lang="en-US" baseline="0" dirty="0"/>
              <a:t>The concepts are the same: lock and wait … lock and notify. And wait gives up the lock until awoken. The lock object is simpler: it is an object already created. The lock/unlock operations are hidden by the compiler in the open and close brace.</a:t>
            </a:r>
          </a:p>
          <a:p>
            <a:endParaRPr lang="en-US" baseline="0" dirty="0"/>
          </a:p>
          <a:p>
            <a:r>
              <a:rPr lang="en-US" baseline="0" dirty="0"/>
              <a:t>Which do you like better?</a:t>
            </a:r>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96B062-DEDE-4399-8EE2-30F35F5C9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519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Java Features</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essential/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tutorials.jenkov.com/java-io/stream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Thread Synchronization</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Thread “yield” and “join”</a:t>
            </a:r>
          </a:p>
          <a:p>
            <a:pPr>
              <a:buFont typeface="Arial" charset="0"/>
              <a:buChar char="•"/>
            </a:pPr>
            <a:r>
              <a:rPr lang="en-US" dirty="0"/>
              <a:t>Conditions (wait/notify)</a:t>
            </a:r>
          </a:p>
          <a:p>
            <a:pPr>
              <a:buFont typeface="Arial" charset="0"/>
              <a:buChar char="•"/>
            </a:pPr>
            <a:r>
              <a:rPr lang="en-US" dirty="0"/>
              <a:t>Thread Pools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306" y="1135268"/>
            <a:ext cx="4301244" cy="286749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6243" y="2724150"/>
            <a:ext cx="3320521" cy="2214076"/>
          </a:xfrm>
          <a:prstGeom prst="rect">
            <a:avLst/>
          </a:prstGeom>
        </p:spPr>
      </p:pic>
      <p:sp>
        <p:nvSpPr>
          <p:cNvPr id="5" name="Title 4"/>
          <p:cNvSpPr>
            <a:spLocks noGrp="1"/>
          </p:cNvSpPr>
          <p:nvPr>
            <p:ph type="title"/>
          </p:nvPr>
        </p:nvSpPr>
        <p:spPr/>
        <p:txBody>
          <a:bodyPr/>
          <a:lstStyle/>
          <a:p>
            <a:r>
              <a:rPr lang="en-US" dirty="0"/>
              <a:t>Pick Your Poison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333642" y="940534"/>
            <a:ext cx="7895958"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“wait” and “notify” have been in the language from the start</a:t>
            </a:r>
          </a:p>
          <a:p>
            <a:pPr marL="285750" indent="-285750">
              <a:buFont typeface="Arial" panose="020B0604020202020204" pitchFamily="34" charset="0"/>
              <a:buChar char="•"/>
            </a:pPr>
            <a:r>
              <a:rPr lang="en-US" sz="2000" dirty="0"/>
              <a:t>Locks and Conditions were added in 1.5 to provide:</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Thread-scheduling control</a:t>
            </a:r>
          </a:p>
          <a:p>
            <a:pPr marL="742950" lvl="1" indent="-285750">
              <a:buFont typeface="Arial" panose="020B0604020202020204" pitchFamily="34" charset="0"/>
              <a:buChar char="•"/>
            </a:pPr>
            <a:r>
              <a:rPr lang="en-US" sz="2000" dirty="0"/>
              <a:t>Timed waits instead of permanent blocks</a:t>
            </a:r>
          </a:p>
        </p:txBody>
      </p:sp>
      <p:sp>
        <p:nvSpPr>
          <p:cNvPr id="9" name="TextBox 8"/>
          <p:cNvSpPr txBox="1"/>
          <p:nvPr/>
        </p:nvSpPr>
        <p:spPr>
          <a:xfrm>
            <a:off x="333642" y="2571750"/>
            <a:ext cx="5410200" cy="1938992"/>
          </a:xfrm>
          <a:prstGeom prst="rect">
            <a:avLst/>
          </a:prstGeom>
          <a:noFill/>
        </p:spPr>
        <p:txBody>
          <a:bodyPr wrap="square" rtlCol="0">
            <a:spAutoFit/>
          </a:bodyPr>
          <a:lstStyle/>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“synchronized” keyword can be use on whole methods</a:t>
            </a:r>
          </a:p>
          <a:p>
            <a:pPr marL="285750" indent="-285750">
              <a:buFont typeface="Arial" panose="020B0604020202020204" pitchFamily="34" charset="0"/>
              <a:buChar char="•"/>
            </a:pPr>
            <a:r>
              <a:rPr lang="en-US" sz="2000" dirty="0"/>
              <a:t>You can’t forget to unlock with “synchronized”</a:t>
            </a:r>
          </a:p>
          <a:p>
            <a:pPr marL="285750" indent="-285750">
              <a:buFont typeface="Arial" panose="020B0604020202020204" pitchFamily="34" charset="0"/>
              <a:buChar char="•"/>
            </a:pPr>
            <a:r>
              <a:rPr lang="en-US" sz="2000" dirty="0"/>
              <a:t>Lock/unlock can be called in different methods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5453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Thread Pools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304800" y="671268"/>
            <a:ext cx="789595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Creating and destroying threads is expensive.</a:t>
            </a:r>
          </a:p>
          <a:p>
            <a:pPr marL="285750" indent="-285750">
              <a:buFont typeface="Arial" panose="020B0604020202020204" pitchFamily="34" charset="0"/>
              <a:buChar char="•"/>
            </a:pPr>
            <a:r>
              <a:rPr lang="en-US" sz="2000" dirty="0"/>
              <a:t>You need to control the number of threads your application creates.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Thread pools create a number of threads and keep them on standby until they are needed.</a:t>
            </a:r>
          </a:p>
          <a:p>
            <a:pPr marL="285750" indent="-285750">
              <a:buFont typeface="Arial" panose="020B0604020202020204" pitchFamily="34" charset="0"/>
              <a:buChar char="•"/>
            </a:pPr>
            <a:r>
              <a:rPr lang="en-US" sz="2000" dirty="0"/>
              <a:t>When a thread is finished with its work                                                    then the thread returns to the pool and                                                                 waits to be used again.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3854" y="2343150"/>
            <a:ext cx="3400425" cy="2266950"/>
          </a:xfrm>
          <a:prstGeom prst="rect">
            <a:avLst/>
          </a:prstGeom>
        </p:spPr>
      </p:pic>
      <p:pic>
        <p:nvPicPr>
          <p:cNvPr id="10" name="Picture 9"/>
          <p:cNvPicPr>
            <a:picLocks noChangeAspect="1"/>
          </p:cNvPicPr>
          <p:nvPr/>
        </p:nvPicPr>
        <p:blipFill>
          <a:blip r:embed="rId4"/>
          <a:stretch>
            <a:fillRect/>
          </a:stretch>
        </p:blipFill>
        <p:spPr>
          <a:xfrm>
            <a:off x="668344" y="3230330"/>
            <a:ext cx="4201966" cy="1644827"/>
          </a:xfrm>
          <a:prstGeom prst="rect">
            <a:avLst/>
          </a:prstGeom>
        </p:spPr>
      </p:pic>
    </p:spTree>
    <p:extLst>
      <p:ext uri="{BB962C8B-B14F-4D97-AF65-F5344CB8AC3E}">
        <p14:creationId xmlns:p14="http://schemas.microsoft.com/office/powerpoint/2010/main" val="164000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Thread Pools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971550"/>
            <a:ext cx="5334000" cy="3444213"/>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Worker(String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for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&lt;5;++</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 Here!"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try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(1000);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catch</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InterruptedException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495800" y="2038350"/>
            <a:ext cx="3962400" cy="2428357"/>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java.util.concurrent.ExecutorService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java.util.concurrent.Executors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ExecutorService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exec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newFixedThreadPool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(5);</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&lt;10;++</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r>
              <a:rPr lang="en-US" sz="14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2A00FF"/>
                </a:solidFill>
                <a:latin typeface="Consolas" panose="020B0609020204030204" pitchFamily="49" charset="0"/>
                <a:ea typeface="Calibri" panose="020F0502020204030204" pitchFamily="34" charset="0"/>
                <a:cs typeface="Consolas" panose="020B0609020204030204" pitchFamily="49" charset="0"/>
              </a:rPr>
              <a:t>Thread"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exec</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797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16" end="16"/>
                                            </p:txEl>
                                          </p:spTgt>
                                        </p:tgtEl>
                                        <p:attrNameLst>
                                          <p:attrName>style.visibility</p:attrName>
                                        </p:attrNameLst>
                                      </p:cBhvr>
                                      <p:to>
                                        <p:strVal val="visible"/>
                                      </p:to>
                                    </p:set>
                                    <p:animEffect transition="in" filter="fade">
                                      <p:cBhvr>
                                        <p:cTn id="30" dur="500"/>
                                        <p:tgtEl>
                                          <p:spTgt spid="7">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13" end="13"/>
                                            </p:txEl>
                                          </p:spTgt>
                                        </p:tgtEl>
                                        <p:attrNameLst>
                                          <p:attrName>style.visibility</p:attrName>
                                        </p:attrNameLst>
                                      </p:cBhvr>
                                      <p:to>
                                        <p:strVal val="visible"/>
                                      </p:to>
                                    </p:set>
                                    <p:animEffect transition="in" filter="fade">
                                      <p:cBhvr>
                                        <p:cTn id="40" dur="500"/>
                                        <p:tgtEl>
                                          <p:spTgt spid="7">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animEffect transition="in" filter="fade">
                                      <p:cBhvr>
                                        <p:cTn id="43" dur="500"/>
                                        <p:tgtEl>
                                          <p:spTgt spid="7">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4" end="14"/>
                                            </p:txEl>
                                          </p:spTgt>
                                        </p:tgtEl>
                                        <p:attrNameLst>
                                          <p:attrName>style.visibility</p:attrName>
                                        </p:attrNameLst>
                                      </p:cBhvr>
                                      <p:to>
                                        <p:strVal val="visible"/>
                                      </p:to>
                                    </p:set>
                                    <p:animEffect transition="in" filter="fade">
                                      <p:cBhvr>
                                        <p:cTn id="46" dur="500"/>
                                        <p:tgtEl>
                                          <p:spTgt spid="7">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500"/>
                                        <p:tgtEl>
                                          <p:spTgt spid="7">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5" end="15"/>
                                            </p:txEl>
                                          </p:spTgt>
                                        </p:tgtEl>
                                        <p:attrNameLst>
                                          <p:attrName>style.visibility</p:attrName>
                                        </p:attrNameLst>
                                      </p:cBhvr>
                                      <p:to>
                                        <p:strVal val="visible"/>
                                      </p:to>
                                    </p:set>
                                    <p:animEffect transition="in" filter="fade">
                                      <p:cBhvr>
                                        <p:cTn id="54" dur="500"/>
                                        <p:tgtEl>
                                          <p:spTgt spid="7">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xEl>
                                              <p:pRg st="6" end="6"/>
                                            </p:txEl>
                                          </p:spTgt>
                                        </p:tgtEl>
                                        <p:attrNameLst>
                                          <p:attrName>style.visibility</p:attrName>
                                        </p:attrNameLst>
                                      </p:cBhvr>
                                      <p:to>
                                        <p:strVal val="visible"/>
                                      </p:to>
                                    </p:set>
                                    <p:animEffect transition="in" filter="fade">
                                      <p:cBhvr>
                                        <p:cTn id="59" dur="500"/>
                                        <p:tgtEl>
                                          <p:spTgt spid="10">
                                            <p:txEl>
                                              <p:pRg st="6" end="6"/>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xEl>
                                              <p:pRg st="7" end="7"/>
                                            </p:txEl>
                                          </p:spTgt>
                                        </p:tgtEl>
                                        <p:attrNameLst>
                                          <p:attrName>style.visibility</p:attrName>
                                        </p:attrNameLst>
                                      </p:cBhvr>
                                      <p:to>
                                        <p:strVal val="visible"/>
                                      </p:to>
                                    </p:set>
                                    <p:animEffect transition="in" filter="fade">
                                      <p:cBhvr>
                                        <p:cTn id="62" dur="500"/>
                                        <p:tgtEl>
                                          <p:spTgt spid="10">
                                            <p:txEl>
                                              <p:pRg st="7" end="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xEl>
                                              <p:pRg st="9" end="9"/>
                                            </p:txEl>
                                          </p:spTgt>
                                        </p:tgtEl>
                                        <p:attrNameLst>
                                          <p:attrName>style.visibility</p:attrName>
                                        </p:attrNameLst>
                                      </p:cBhvr>
                                      <p:to>
                                        <p:strVal val="visible"/>
                                      </p:to>
                                    </p:set>
                                    <p:animEffect transition="in" filter="fade">
                                      <p:cBhvr>
                                        <p:cTn id="65" dur="500"/>
                                        <p:tgtEl>
                                          <p:spTgt spid="10">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
                                            <p:txEl>
                                              <p:pRg st="0" end="0"/>
                                            </p:txEl>
                                          </p:spTgt>
                                        </p:tgtEl>
                                        <p:attrNameLst>
                                          <p:attrName>style.visibility</p:attrName>
                                        </p:attrNameLst>
                                      </p:cBhvr>
                                      <p:to>
                                        <p:strVal val="visible"/>
                                      </p:to>
                                    </p:set>
                                    <p:animEffect transition="in" filter="fade">
                                      <p:cBhvr>
                                        <p:cTn id="70" dur="500"/>
                                        <p:tgtEl>
                                          <p:spTgt spid="10">
                                            <p:txEl>
                                              <p:pRg st="0" end="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0">
                                            <p:txEl>
                                              <p:pRg st="1" end="1"/>
                                            </p:txEl>
                                          </p:spTgt>
                                        </p:tgtEl>
                                        <p:attrNameLst>
                                          <p:attrName>style.visibility</p:attrName>
                                        </p:attrNameLst>
                                      </p:cBhvr>
                                      <p:to>
                                        <p:strVal val="visible"/>
                                      </p:to>
                                    </p:set>
                                    <p:animEffect transition="in" filter="fade">
                                      <p:cBhvr>
                                        <p:cTn id="73" dur="500"/>
                                        <p:tgtEl>
                                          <p:spTgt spid="10">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
                                            <p:txEl>
                                              <p:pRg st="3" end="3"/>
                                            </p:txEl>
                                          </p:spTgt>
                                        </p:tgtEl>
                                        <p:attrNameLst>
                                          <p:attrName>style.visibility</p:attrName>
                                        </p:attrNameLst>
                                      </p:cBhvr>
                                      <p:to>
                                        <p:strVal val="visible"/>
                                      </p:to>
                                    </p:set>
                                    <p:animEffect transition="in" filter="fade">
                                      <p:cBhvr>
                                        <p:cTn id="78" dur="500"/>
                                        <p:tgtEl>
                                          <p:spTgt spid="10">
                                            <p:txEl>
                                              <p:pRg st="3" end="3"/>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0">
                                            <p:txEl>
                                              <p:pRg st="4" end="4"/>
                                            </p:txEl>
                                          </p:spTgt>
                                        </p:tgtEl>
                                        <p:attrNameLst>
                                          <p:attrName>style.visibility</p:attrName>
                                        </p:attrNameLst>
                                      </p:cBhvr>
                                      <p:to>
                                        <p:strVal val="visible"/>
                                      </p:to>
                                    </p:set>
                                    <p:animEffect transition="in" filter="fade">
                                      <p:cBhvr>
                                        <p:cTn id="81" dur="500"/>
                                        <p:tgtEl>
                                          <p:spTgt spid="10">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
                                            <p:txEl>
                                              <p:pRg st="8" end="8"/>
                                            </p:txEl>
                                          </p:spTgt>
                                        </p:tgtEl>
                                        <p:attrNameLst>
                                          <p:attrName>style.visibility</p:attrName>
                                        </p:attrNameLst>
                                      </p:cBhvr>
                                      <p:to>
                                        <p:strVal val="visible"/>
                                      </p:to>
                                    </p:set>
                                    <p:animEffect transition="in" filter="fade">
                                      <p:cBhvr>
                                        <p:cTn id="86"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Thread Pools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304800" y="666751"/>
            <a:ext cx="6096000" cy="1826654"/>
          </a:xfrm>
          <a:prstGeom prst="rect">
            <a:avLst/>
          </a:prstGeom>
          <a:noFill/>
        </p:spPr>
        <p:txBody>
          <a:bodyPr wrap="square" rtlCol="0">
            <a:spAutoFit/>
          </a:bodyPr>
          <a:lstStyle/>
          <a:p>
            <a:pPr>
              <a:lnSpc>
                <a:spcPct val="115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ExecutorService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exec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newFixedThreadPool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(5);</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&lt;10;++</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r>
              <a:rPr lang="en-US" sz="14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2A00FF"/>
                </a:solidFill>
                <a:latin typeface="Consolas" panose="020B0609020204030204" pitchFamily="49" charset="0"/>
                <a:ea typeface="Calibri" panose="020F0502020204030204" pitchFamily="34" charset="0"/>
                <a:cs typeface="Consolas" panose="020B0609020204030204" pitchFamily="49" charset="0"/>
              </a:rPr>
              <a:t>Thread"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exec</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 name="Straight Arrow Connector 2"/>
          <p:cNvCxnSpPr/>
          <p:nvPr/>
        </p:nvCxnSpPr>
        <p:spPr>
          <a:xfrm flipH="1" flipV="1">
            <a:off x="5600700" y="1123950"/>
            <a:ext cx="2133600" cy="685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3505200" y="2479020"/>
            <a:ext cx="1219200" cy="2139576"/>
          </a:xfrm>
          <a:prstGeom prst="rect">
            <a:avLst/>
          </a:prstGeom>
        </p:spPr>
      </p:pic>
      <p:pic>
        <p:nvPicPr>
          <p:cNvPr id="11" name="Picture 10"/>
          <p:cNvPicPr>
            <a:picLocks noChangeAspect="1"/>
          </p:cNvPicPr>
          <p:nvPr/>
        </p:nvPicPr>
        <p:blipFill>
          <a:blip r:embed="rId4"/>
          <a:stretch>
            <a:fillRect/>
          </a:stretch>
        </p:blipFill>
        <p:spPr>
          <a:xfrm>
            <a:off x="5343331" y="2493405"/>
            <a:ext cx="1219200" cy="2142480"/>
          </a:xfrm>
          <a:prstGeom prst="rect">
            <a:avLst/>
          </a:prstGeom>
        </p:spPr>
      </p:pic>
    </p:spTree>
    <p:extLst>
      <p:ext uri="{BB962C8B-B14F-4D97-AF65-F5344CB8AC3E}">
        <p14:creationId xmlns:p14="http://schemas.microsoft.com/office/powerpoint/2010/main" val="306985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60305" y="508795"/>
            <a:ext cx="5809524" cy="4419048"/>
          </a:xfrm>
          <a:prstGeom prst="rect">
            <a:avLst/>
          </a:prstGeom>
        </p:spPr>
      </p:pic>
      <p:sp>
        <p:nvSpPr>
          <p:cNvPr id="5" name="Title 4"/>
          <p:cNvSpPr>
            <a:spLocks noGrp="1"/>
          </p:cNvSpPr>
          <p:nvPr>
            <p:ph type="title"/>
          </p:nvPr>
        </p:nvSpPr>
        <p:spPr>
          <a:xfrm>
            <a:off x="76200" y="57151"/>
            <a:ext cx="3352800" cy="609600"/>
          </a:xfrm>
        </p:spPr>
        <p:txBody>
          <a:bodyPr/>
          <a:lstStyle/>
          <a:p>
            <a:r>
              <a:rPr lang="en-US" dirty="0"/>
              <a:t>Executors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304800" y="666751"/>
            <a:ext cx="6096000" cy="835613"/>
          </a:xfrm>
          <a:prstGeom prst="rect">
            <a:avLst/>
          </a:prstGeom>
          <a:noFill/>
        </p:spPr>
        <p:txBody>
          <a:bodyPr wrap="square" rtlCol="0">
            <a:spAutoFit/>
          </a:bodyPr>
          <a:lstStyle/>
          <a:p>
            <a:pPr>
              <a:lnSpc>
                <a:spcPct val="115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ExecutorService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exec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ExecutorService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877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562600" cy="3124200"/>
          </a:xfrm>
        </p:spPr>
        <p:txBody>
          <a:bodyPr/>
          <a:lstStyle/>
          <a:p>
            <a:r>
              <a:rPr lang="en-US" dirty="0"/>
              <a:t>Type in the “Await and Signal” example from slide 5.</a:t>
            </a:r>
          </a:p>
          <a:p>
            <a:r>
              <a:rPr lang="en-US" dirty="0"/>
              <a:t>What happens if you call signal BEFORE another Thread is waiting? Modify the example to find out. Add some print statements at critical points.</a:t>
            </a:r>
          </a:p>
          <a:p>
            <a:r>
              <a:rPr lang="en-US" dirty="0"/>
              <a:t>Read the documentation on the </a:t>
            </a:r>
            <a:r>
              <a:rPr lang="en-US" dirty="0" err="1"/>
              <a:t>newSingleThreadExecutor</a:t>
            </a:r>
            <a:r>
              <a:rPr lang="en-US" dirty="0"/>
              <a:t>. Write some code to take it for a spin.</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15</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352550"/>
            <a:ext cx="2858521" cy="1905000"/>
          </a:xfrm>
          <a:prstGeom prst="rect">
            <a:avLst/>
          </a:prstGeom>
        </p:spPr>
      </p:pic>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https://docs.oracle.com/javase/tutorial/essential/concurrency/</a:t>
            </a:r>
            <a:endParaRPr lang="en-US" dirty="0"/>
          </a:p>
          <a:p>
            <a:pPr marL="0" indent="0">
              <a:buNone/>
            </a:pPr>
            <a:endParaRPr lang="en-US" dirty="0"/>
          </a:p>
          <a:p>
            <a:pPr marL="0" indent="0">
              <a:buNone/>
            </a:pPr>
            <a:r>
              <a:rPr lang="en-US" dirty="0">
                <a:hlinkClick r:id="rId4"/>
              </a:rPr>
              <a:t>http://www.tutorialspoint.com/java/java_multithreading.htm</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p:cNvPicPr>
            <a:picLocks noChangeAspect="1"/>
          </p:cNvPicPr>
          <p:nvPr/>
        </p:nvPicPr>
        <p:blipFill>
          <a:blip r:embed="rId5"/>
          <a:stretch>
            <a:fillRect/>
          </a:stretch>
        </p:blipFill>
        <p:spPr>
          <a:xfrm>
            <a:off x="2250619" y="2555245"/>
            <a:ext cx="4261762" cy="2151533"/>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Thread Join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1000" y="819150"/>
            <a:ext cx="5334000" cy="2640723"/>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.join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B05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B050"/>
                </a:solidFill>
                <a:latin typeface="Consolas" panose="020B0609020204030204" pitchFamily="49" charset="0"/>
                <a:ea typeface="Calibri" panose="020F0502020204030204" pitchFamily="34" charset="0"/>
                <a:cs typeface="Times New Roman" panose="02020603050405020304" pitchFamily="18" charset="0"/>
              </a:rPr>
              <a:t>t.wakeMeWhenYouDie</a:t>
            </a:r>
            <a:r>
              <a:rPr lang="en-US" sz="1200" dirty="0">
                <a:solidFill>
                  <a:srgbClr val="00B05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343400" y="819150"/>
            <a:ext cx="4419600" cy="1778564"/>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"WORKER"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86766"/>
            <a:ext cx="2946214" cy="2946214"/>
          </a:xfrm>
          <a:prstGeom prst="rect">
            <a:avLst/>
          </a:prstGeom>
        </p:spPr>
      </p:pic>
      <p:sp>
        <p:nvSpPr>
          <p:cNvPr id="8" name="TextBox 7"/>
          <p:cNvSpPr txBox="1"/>
          <p:nvPr/>
        </p:nvSpPr>
        <p:spPr>
          <a:xfrm>
            <a:off x="410547" y="3765330"/>
            <a:ext cx="566438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t.join</a:t>
            </a:r>
            <a:r>
              <a:rPr lang="en-US" sz="2000" dirty="0"/>
              <a:t>() – stop CURRENT thread until “t” dies</a:t>
            </a:r>
          </a:p>
        </p:txBody>
      </p:sp>
    </p:spTree>
    <p:extLst>
      <p:ext uri="{BB962C8B-B14F-4D97-AF65-F5344CB8AC3E}">
        <p14:creationId xmlns:p14="http://schemas.microsoft.com/office/powerpoint/2010/main" val="140491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7920" y="2175065"/>
            <a:ext cx="2773680" cy="2773680"/>
          </a:xfrm>
          <a:prstGeom prst="rect">
            <a:avLst/>
          </a:prstGeom>
        </p:spPr>
      </p:pic>
      <p:sp>
        <p:nvSpPr>
          <p:cNvPr id="5" name="Title 4"/>
          <p:cNvSpPr>
            <a:spLocks noGrp="1"/>
          </p:cNvSpPr>
          <p:nvPr>
            <p:ph type="title"/>
          </p:nvPr>
        </p:nvSpPr>
        <p:spPr/>
        <p:txBody>
          <a:bodyPr/>
          <a:lstStyle/>
          <a:p>
            <a:r>
              <a:rPr lang="en-US" dirty="0"/>
              <a:t>Thread Yield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1000" y="819150"/>
            <a:ext cx="5334000" cy="2428357"/>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main(String[]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Thread.yield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"MAIN"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343400" y="819150"/>
            <a:ext cx="4419600" cy="1778564"/>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"WORKER"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410547" y="3765330"/>
            <a:ext cx="461865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t.yield</a:t>
            </a:r>
            <a:r>
              <a:rPr lang="en-US" sz="2000" dirty="0"/>
              <a:t>() – suggests this is a good time for a context switch</a:t>
            </a:r>
          </a:p>
        </p:txBody>
      </p:sp>
    </p:spTree>
    <p:extLst>
      <p:ext uri="{BB962C8B-B14F-4D97-AF65-F5344CB8AC3E}">
        <p14:creationId xmlns:p14="http://schemas.microsoft.com/office/powerpoint/2010/main" val="11429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0946" y="2286008"/>
            <a:ext cx="3940655" cy="2627572"/>
          </a:xfrm>
          <a:prstGeom prst="rect">
            <a:avLst/>
          </a:prstGeom>
        </p:spPr>
      </p:pic>
      <p:sp>
        <p:nvSpPr>
          <p:cNvPr id="5" name="Title 4"/>
          <p:cNvSpPr>
            <a:spLocks noGrp="1"/>
          </p:cNvSpPr>
          <p:nvPr>
            <p:ph type="title"/>
          </p:nvPr>
        </p:nvSpPr>
        <p:spPr/>
        <p:txBody>
          <a:bodyPr/>
          <a:lstStyle/>
          <a:p>
            <a:r>
              <a:rPr lang="en-US" dirty="0"/>
              <a:t>Await and  Signal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666751"/>
            <a:ext cx="5334000" cy="4233467"/>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java.util.concurrent.locks.Condition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648200" y="1061056"/>
            <a:ext cx="2971800" cy="1224951"/>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.newCondition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8" name="Straight Arrow Connector 7"/>
          <p:cNvCxnSpPr/>
          <p:nvPr/>
        </p:nvCxnSpPr>
        <p:spPr>
          <a:xfrm flipH="1">
            <a:off x="2133600" y="1276351"/>
            <a:ext cx="2438400" cy="9143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fade">
                                      <p:cBhvr>
                                        <p:cTn id="3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Await and  Signal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666751"/>
            <a:ext cx="5334000" cy="4233467"/>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java.util.concurrent.locks.Condition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java.util.concurrent.locks.ReentrantLock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.await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"Someone woke me up"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InterruptedException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"I got interrupted"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648200" y="1061056"/>
            <a:ext cx="2971800" cy="1224951"/>
          </a:xfrm>
          <a:prstGeom prst="rect">
            <a:avLst/>
          </a:prstGeom>
          <a:noFill/>
        </p:spPr>
        <p:txBody>
          <a:bodyPr wrap="square" rtlCol="0">
            <a:spAutoFit/>
          </a:bodyPr>
          <a:lstStyle/>
          <a:p>
            <a:pPr>
              <a:lnSpc>
                <a:spcPct val="115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.newCondition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p:cNvSpPr txBox="1"/>
          <p:nvPr/>
        </p:nvSpPr>
        <p:spPr>
          <a:xfrm>
            <a:off x="5707224" y="2419350"/>
            <a:ext cx="2971800" cy="2059603"/>
          </a:xfrm>
          <a:prstGeom prst="rect">
            <a:avLst/>
          </a:prstGeom>
          <a:noFill/>
          <a:ln>
            <a:solidFill>
              <a:schemeClr val="accent1"/>
            </a:solidFill>
          </a:ln>
        </p:spPr>
        <p:txBody>
          <a:bodyPr wrap="square" rtlCol="0">
            <a:spAutoFit/>
          </a:bodyPr>
          <a:lstStyle/>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Worker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(2000);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.signal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6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animEffect transition="in" filter="fade">
                                      <p:cBhvr>
                                        <p:cTn id="7" dur="500"/>
                                        <p:tgtEl>
                                          <p:spTgt spid="7">
                                            <p:txEl>
                                              <p:pRg st="13"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animEffect transition="in" filter="fade">
                                      <p:cBhvr>
                                        <p:cTn id="33" dur="500"/>
                                        <p:tgtEl>
                                          <p:spTgt spid="7">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7" end="17"/>
                                            </p:txEl>
                                          </p:spTgt>
                                        </p:tgtEl>
                                        <p:attrNameLst>
                                          <p:attrName>style.visibility</p:attrName>
                                        </p:attrNameLst>
                                      </p:cBhvr>
                                      <p:to>
                                        <p:strVal val="visible"/>
                                      </p:to>
                                    </p:set>
                                    <p:animEffect transition="in" filter="fade">
                                      <p:cBhvr>
                                        <p:cTn id="38" dur="500"/>
                                        <p:tgtEl>
                                          <p:spTgt spid="7">
                                            <p:txEl>
                                              <p:pRg st="17" end="1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Effect transition="in" filter="fade">
                                      <p:cBhvr>
                                        <p:cTn id="43" dur="500"/>
                                        <p:tgtEl>
                                          <p:spTgt spid="8">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animEffect transition="in" filter="fade">
                                      <p:cBhvr>
                                        <p:cTn id="48" dur="500"/>
                                        <p:tgtEl>
                                          <p:spTgt spid="8">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11" end="11"/>
                                            </p:txEl>
                                          </p:spTgt>
                                        </p:tgtEl>
                                        <p:attrNameLst>
                                          <p:attrName>style.visibility</p:attrName>
                                        </p:attrNameLst>
                                      </p:cBhvr>
                                      <p:to>
                                        <p:strVal val="visible"/>
                                      </p:to>
                                    </p:set>
                                    <p:animEffect transition="in" filter="fade">
                                      <p:cBhvr>
                                        <p:cTn id="53" dur="500"/>
                                        <p:tgtEl>
                                          <p:spTgt spid="7">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4" end="14"/>
                                            </p:txEl>
                                          </p:spTgt>
                                        </p:tgtEl>
                                        <p:attrNameLst>
                                          <p:attrName>style.visibility</p:attrName>
                                        </p:attrNameLst>
                                      </p:cBhvr>
                                      <p:to>
                                        <p:strVal val="visible"/>
                                      </p:to>
                                    </p:set>
                                    <p:animEffect transition="in" filter="fade">
                                      <p:cBhvr>
                                        <p:cTn id="56" dur="500"/>
                                        <p:tgtEl>
                                          <p:spTgt spid="7">
                                            <p:txEl>
                                              <p:pRg st="14" end="1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5" end="15"/>
                                            </p:txEl>
                                          </p:spTgt>
                                        </p:tgtEl>
                                        <p:attrNameLst>
                                          <p:attrName>style.visibility</p:attrName>
                                        </p:attrNameLst>
                                      </p:cBhvr>
                                      <p:to>
                                        <p:strVal val="visible"/>
                                      </p:to>
                                    </p:set>
                                    <p:animEffect transition="in" filter="fade">
                                      <p:cBhvr>
                                        <p:cTn id="59" dur="500"/>
                                        <p:tgtEl>
                                          <p:spTgt spid="7">
                                            <p:txEl>
                                              <p:pRg st="15" end="1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16" end="16"/>
                                            </p:txEl>
                                          </p:spTgt>
                                        </p:tgtEl>
                                        <p:attrNameLst>
                                          <p:attrName>style.visibility</p:attrName>
                                        </p:attrNameLst>
                                      </p:cBhvr>
                                      <p:to>
                                        <p:strVal val="visible"/>
                                      </p:to>
                                    </p:set>
                                    <p:animEffect transition="in" filter="fade">
                                      <p:cBhvr>
                                        <p:cTn id="62"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Signal All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46787" y="336626"/>
            <a:ext cx="5334000" cy="4506042"/>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Worker(String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Lock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try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cond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.await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":Someone woke me up"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catch</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InterruptedException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label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 got interrupted"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C0"/>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5181600" y="1123950"/>
            <a:ext cx="3581400" cy="2923877"/>
          </a:xfrm>
          <a:prstGeom prst="rect">
            <a:avLst/>
          </a:prstGeom>
          <a:noFill/>
        </p:spPr>
        <p:txBody>
          <a:bodyPr wrap="square" rtlCol="0">
            <a:spAutoFit/>
          </a:bodyPr>
          <a:lstStyle/>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Lock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ReentrantLock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Condition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.newCondition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for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&lt;10;++</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"Thread"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x</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th</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th</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(2000);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.signal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lock</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.unlock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15000"/>
              </a:lnSpc>
            </a:pPr>
            <a:endParaRPr lang="en-US" sz="10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cond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.signalAll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5029200" y="4256457"/>
            <a:ext cx="3200400" cy="369332"/>
          </a:xfrm>
          <a:prstGeom prst="rect">
            <a:avLst/>
          </a:prstGeom>
          <a:noFill/>
          <a:ln>
            <a:solidFill>
              <a:schemeClr val="tx1"/>
            </a:solidFill>
          </a:ln>
        </p:spPr>
        <p:txBody>
          <a:bodyPr wrap="square" rtlCol="0">
            <a:spAutoFit/>
          </a:bodyPr>
          <a:lstStyle/>
          <a:p>
            <a:r>
              <a:rPr lang="en-US" dirty="0"/>
              <a:t>Thread0:Someone woke me up</a:t>
            </a:r>
          </a:p>
        </p:txBody>
      </p:sp>
    </p:spTree>
    <p:extLst>
      <p:ext uri="{BB962C8B-B14F-4D97-AF65-F5344CB8AC3E}">
        <p14:creationId xmlns:p14="http://schemas.microsoft.com/office/powerpoint/2010/main" val="57780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fade">
                                      <p:cBhvr>
                                        <p:cTn id="18" dur="500"/>
                                        <p:tgtEl>
                                          <p:spTgt spid="1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Effect transition="in" filter="fade">
                                      <p:cBhvr>
                                        <p:cTn id="21" dur="500"/>
                                        <p:tgtEl>
                                          <p:spTgt spid="10">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6" end="6"/>
                                            </p:txEl>
                                          </p:spTgt>
                                        </p:tgtEl>
                                        <p:attrNameLst>
                                          <p:attrName>style.visibility</p:attrName>
                                        </p:attrNameLst>
                                      </p:cBhvr>
                                      <p:to>
                                        <p:strVal val="visible"/>
                                      </p:to>
                                    </p:set>
                                    <p:animEffect transition="in" filter="fade">
                                      <p:cBhvr>
                                        <p:cTn id="24" dur="500"/>
                                        <p:tgtEl>
                                          <p:spTgt spid="1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500"/>
                                        <p:tgtEl>
                                          <p:spTgt spid="10">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9" end="9"/>
                                            </p:txEl>
                                          </p:spTgt>
                                        </p:tgtEl>
                                        <p:attrNameLst>
                                          <p:attrName>style.visibility</p:attrName>
                                        </p:attrNameLst>
                                      </p:cBhvr>
                                      <p:to>
                                        <p:strVal val="visible"/>
                                      </p:to>
                                    </p:set>
                                    <p:animEffect transition="in" filter="fade">
                                      <p:cBhvr>
                                        <p:cTn id="32" dur="500"/>
                                        <p:tgtEl>
                                          <p:spTgt spid="10">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animEffect transition="in" filter="fade">
                                      <p:cBhvr>
                                        <p:cTn id="37" dur="500"/>
                                        <p:tgtEl>
                                          <p:spTgt spid="10">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1" end="11"/>
                                            </p:txEl>
                                          </p:spTgt>
                                        </p:tgtEl>
                                        <p:attrNameLst>
                                          <p:attrName>style.visibility</p:attrName>
                                        </p:attrNameLst>
                                      </p:cBhvr>
                                      <p:to>
                                        <p:strVal val="visible"/>
                                      </p:to>
                                    </p:set>
                                    <p:animEffect transition="in" filter="fade">
                                      <p:cBhvr>
                                        <p:cTn id="40" dur="500"/>
                                        <p:tgtEl>
                                          <p:spTgt spid="10">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animEffect transition="in" filter="fade">
                                      <p:cBhvr>
                                        <p:cTn id="43" dur="500"/>
                                        <p:tgtEl>
                                          <p:spTgt spid="10">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xEl>
                                              <p:pRg st="14" end="14"/>
                                            </p:txEl>
                                          </p:spTgt>
                                        </p:tgtEl>
                                        <p:attrNameLst>
                                          <p:attrName>style.visibility</p:attrName>
                                        </p:attrNameLst>
                                      </p:cBhvr>
                                      <p:to>
                                        <p:strVal val="visible"/>
                                      </p:to>
                                    </p:set>
                                    <p:animEffect transition="in" filter="fade">
                                      <p:cBhvr>
                                        <p:cTn id="48"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WARNING</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2976762" y="2055470"/>
            <a:ext cx="3190476" cy="2761905"/>
          </a:xfrm>
          <a:prstGeom prst="rect">
            <a:avLst/>
          </a:prstGeom>
        </p:spPr>
      </p:pic>
      <p:sp>
        <p:nvSpPr>
          <p:cNvPr id="9" name="TextBox 8"/>
          <p:cNvSpPr txBox="1"/>
          <p:nvPr/>
        </p:nvSpPr>
        <p:spPr>
          <a:xfrm>
            <a:off x="381000" y="822501"/>
            <a:ext cx="8361784" cy="1077218"/>
          </a:xfrm>
          <a:prstGeom prst="rect">
            <a:avLst/>
          </a:prstGeom>
          <a:noFill/>
        </p:spPr>
        <p:txBody>
          <a:bodyPr wrap="square" rtlCol="0">
            <a:spAutoFit/>
          </a:bodyPr>
          <a:lstStyle/>
          <a:p>
            <a:pPr algn="ctr"/>
            <a:r>
              <a:rPr lang="en-US" sz="3200" dirty="0"/>
              <a:t>Don’t call “wait” when you mean “await” !!</a:t>
            </a:r>
          </a:p>
          <a:p>
            <a:pPr algn="ctr"/>
            <a:r>
              <a:rPr lang="en-US" sz="3200" dirty="0"/>
              <a:t>Don’t call “notify” when you mean “signal” !!</a:t>
            </a:r>
          </a:p>
        </p:txBody>
      </p:sp>
    </p:spTree>
    <p:extLst>
      <p:ext uri="{BB962C8B-B14F-4D97-AF65-F5344CB8AC3E}">
        <p14:creationId xmlns:p14="http://schemas.microsoft.com/office/powerpoint/2010/main" val="292962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Wait and Notify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8382000" y="4705350"/>
            <a:ext cx="609600" cy="27463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EA2576-3992-4A7D-AC41-AC0E2BE3E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04800" y="971550"/>
            <a:ext cx="5334000" cy="2736327"/>
          </a:xfrm>
          <a:prstGeom prst="rect">
            <a:avLst/>
          </a:prstGeom>
          <a:noFill/>
        </p:spPr>
        <p:txBody>
          <a:bodyPr wrap="square" rtlCol="0">
            <a:spAutoFit/>
          </a:bodyPr>
          <a:lstStyle/>
          <a:p>
            <a:pPr>
              <a:lnSpc>
                <a:spcPct val="115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implements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Runnable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@Override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run()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try</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.wait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"Someone woke me up"</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catch</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InterruptedException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2A00FF"/>
                </a:solidFill>
                <a:latin typeface="Consolas" panose="020B0609020204030204" pitchFamily="49" charset="0"/>
                <a:ea typeface="Calibri" panose="020F0502020204030204" pitchFamily="34" charset="0"/>
                <a:cs typeface="Consolas" panose="020B0609020204030204" pitchFamily="49" charset="0"/>
              </a:rPr>
              <a:t>"I got interrupted"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5257800" y="2038350"/>
            <a:ext cx="3200400" cy="2289858"/>
          </a:xfrm>
          <a:prstGeom prst="rect">
            <a:avLst/>
          </a:prstGeom>
          <a:noFill/>
        </p:spPr>
        <p:txBody>
          <a:bodyPr wrap="square" rtlCol="0">
            <a:spAutoFit/>
          </a:bodyPr>
          <a:lstStyle/>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Worker </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Thread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th</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a:t>
            </a:r>
            <a:r>
              <a:rPr lang="en-US" sz="14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(2000);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b="1" dirty="0">
                <a:solidFill>
                  <a:srgbClr val="7F0055"/>
                </a:solidFill>
                <a:latin typeface="Consolas" panose="020B0609020204030204" pitchFamily="49" charset="0"/>
                <a:ea typeface="Calibri" panose="020F0502020204030204" pitchFamily="34" charset="0"/>
                <a:cs typeface="Consolas" panose="020B0609020204030204" pitchFamily="49" charset="0"/>
              </a:rPr>
              <a:t>synchronized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6A3E3E"/>
                </a:solidFill>
                <a:latin typeface="Consolas" panose="020B0609020204030204" pitchFamily="49" charset="0"/>
                <a:ea typeface="Calibri" panose="020F0502020204030204" pitchFamily="34" charset="0"/>
                <a:cs typeface="Consolas" panose="020B0609020204030204" pitchFamily="49" charset="0"/>
              </a:rPr>
              <a:t>w</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.notify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494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fade">
                                      <p:cBhvr>
                                        <p:cTn id="10" dur="500"/>
                                        <p:tgtEl>
                                          <p:spTgt spid="7">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500"/>
                                        <p:tgtEl>
                                          <p:spTgt spid="10">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fade">
                                      <p:cBhvr>
                                        <p:cTn id="32" dur="500"/>
                                        <p:tgtEl>
                                          <p:spTgt spid="1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11" end="11"/>
                                            </p:txEl>
                                          </p:spTgt>
                                        </p:tgtEl>
                                        <p:attrNameLst>
                                          <p:attrName>style.visibility</p:attrName>
                                        </p:attrNameLst>
                                      </p:cBhvr>
                                      <p:to>
                                        <p:strVal val="visible"/>
                                      </p:to>
                                    </p:set>
                                    <p:animEffect transition="in" filter="fade">
                                      <p:cBhvr>
                                        <p:cTn id="42" dur="500"/>
                                        <p:tgtEl>
                                          <p:spTgt spid="7">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animEffect transition="in" filter="fade">
                                      <p:cBhvr>
                                        <p:cTn id="47" dur="500"/>
                                        <p:tgtEl>
                                          <p:spTgt spid="10">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8" end="8"/>
                                            </p:txEl>
                                          </p:spTgt>
                                        </p:tgtEl>
                                        <p:attrNameLst>
                                          <p:attrName>style.visibility</p:attrName>
                                        </p:attrNameLst>
                                      </p:cBhvr>
                                      <p:to>
                                        <p:strVal val="visible"/>
                                      </p:to>
                                    </p:set>
                                    <p:animEffect transition="in" filter="fade">
                                      <p:cBhvr>
                                        <p:cTn id="50" dur="500"/>
                                        <p:tgtEl>
                                          <p:spTgt spid="10">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animEffect transition="in" filter="fade">
                                      <p:cBhvr>
                                        <p:cTn id="55" dur="500"/>
                                        <p:tgtEl>
                                          <p:spTgt spid="7">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500"/>
                                        <p:tgtEl>
                                          <p:spTgt spid="7">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animEffect transition="in" filter="fade">
                                      <p:cBhvr>
                                        <p:cTn id="61" dur="500"/>
                                        <p:tgtEl>
                                          <p:spTgt spid="7">
                                            <p:txEl>
                                              <p:pRg st="9" end="9"/>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0" end="10"/>
                                            </p:txEl>
                                          </p:spTgt>
                                        </p:tgtEl>
                                        <p:attrNameLst>
                                          <p:attrName>style.visibility</p:attrName>
                                        </p:attrNameLst>
                                      </p:cBhvr>
                                      <p:to>
                                        <p:strVal val="visible"/>
                                      </p:to>
                                    </p:set>
                                    <p:animEffect transition="in" filter="fade">
                                      <p:cBhvr>
                                        <p:cTn id="64"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8534</TotalTime>
  <Words>3164</Words>
  <Application>Microsoft Office PowerPoint</Application>
  <PresentationFormat>On-screen Show (16:9)</PresentationFormat>
  <Paragraphs>468</Paragraphs>
  <Slides>15</Slides>
  <Notes>15</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Thread Synchronization</vt:lpstr>
      <vt:lpstr>See Also</vt:lpstr>
      <vt:lpstr>Thread Join</vt:lpstr>
      <vt:lpstr>Thread Yield</vt:lpstr>
      <vt:lpstr>Await and  Signal</vt:lpstr>
      <vt:lpstr>Await and  Signal</vt:lpstr>
      <vt:lpstr>Signal All</vt:lpstr>
      <vt:lpstr>WARNING</vt:lpstr>
      <vt:lpstr>Wait and Notify</vt:lpstr>
      <vt:lpstr>Pick Your Poison</vt:lpstr>
      <vt:lpstr>Thread Pools</vt:lpstr>
      <vt:lpstr>Thread Pools</vt:lpstr>
      <vt:lpstr>Thread Pools</vt:lpstr>
      <vt:lpstr>Executors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Topher</cp:lastModifiedBy>
  <cp:revision>251</cp:revision>
  <cp:lastPrinted>2015-07-06T21:44:19Z</cp:lastPrinted>
  <dcterms:created xsi:type="dcterms:W3CDTF">2015-07-04T21:12:26Z</dcterms:created>
  <dcterms:modified xsi:type="dcterms:W3CDTF">2016-03-17T00:05:14Z</dcterms:modified>
</cp:coreProperties>
</file>